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1"/>
  </p:notesMasterIdLst>
  <p:sldIdLst>
    <p:sldId id="257" r:id="rId4"/>
    <p:sldId id="258" r:id="rId5"/>
    <p:sldId id="259" r:id="rId6"/>
    <p:sldId id="260" r:id="rId7"/>
    <p:sldId id="261" r:id="rId8"/>
    <p:sldId id="262" r:id="rId9"/>
    <p:sldId id="263"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p:cViewPr varScale="1">
        <p:scale>
          <a:sx n="72" d="100"/>
          <a:sy n="72" d="100"/>
        </p:scale>
        <p:origin x="1350"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viewProps" Target="viewProps.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presProps" Target="pres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tableStyles" Target="tableStyle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36C187E-3409-4412-AD73-C005702E339C}" type="datetimeFigureOut">
              <a:rPr lang="en-US" smtClean="0"/>
              <a:t>1/23/2017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337B609-DFC3-46CB-A80E-7761AC8240D3}"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1/23/2017 10:52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a:solidFill>
                  <a:srgbClr val="000000"/>
                </a:solidFill>
              </a:rPr>
            </a:br>
            <a:r>
              <a:rPr lang="en-US" sz="500" dirty="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a:t>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76200"/>
            <a:ext cx="7043208" cy="1523494"/>
          </a:xfrm>
        </p:spPr>
        <p:txBody>
          <a:bodyPr anchor="ctr" anchorCtr="0">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Text Placeholder 5"/>
          <p:cNvSpPr>
            <a:spLocks noGrp="1"/>
          </p:cNvSpPr>
          <p:nvPr>
            <p:ph type="body" sz="quarter" idx="10"/>
          </p:nvPr>
        </p:nvSpPr>
        <p:spPr>
          <a:xfrm>
            <a:off x="722313" y="1905000"/>
            <a:ext cx="8040688" cy="2286000"/>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76200"/>
            <a:ext cx="7043208" cy="1523494"/>
          </a:xfrm>
        </p:spPr>
        <p:txBody>
          <a:bodyPr anchor="ctr" anchorCtr="0">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a:t>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a:t>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l="-8000" r="-8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8000" r="-8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a:t>Click to edit Master title style</a:t>
            </a:r>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3.xml"/><Relationship Id="rId1" Type="http://schemas.openxmlformats.org/officeDocument/2006/relationships/vmlDrawing" Target="../drawings/vmlDrawing1.vml"/><Relationship Id="rId4" Type="http://schemas.openxmlformats.org/officeDocument/2006/relationships/image" Target="../media/image5.emf"/></Relationships>
</file>

<file path=ppt/slides/_rels/slide4.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Inyo-Mono IRWM Program:  2016 Report</a:t>
            </a:r>
          </a:p>
        </p:txBody>
      </p:sp>
      <p:sp>
        <p:nvSpPr>
          <p:cNvPr id="3" name="Subtitle 2"/>
          <p:cNvSpPr>
            <a:spLocks noGrp="1"/>
          </p:cNvSpPr>
          <p:nvPr>
            <p:ph type="subTitle" idx="1"/>
          </p:nvPr>
        </p:nvSpPr>
        <p:spPr>
          <a:xfrm>
            <a:off x="730249" y="4344988"/>
            <a:ext cx="7681913" cy="1370012"/>
          </a:xfrm>
        </p:spPr>
        <p:txBody>
          <a:bodyPr>
            <a:normAutofit/>
          </a:bodyPr>
          <a:lstStyle/>
          <a:p>
            <a:r>
              <a:rPr lang="en-US" dirty="0"/>
              <a:t>Holly Alpert</a:t>
            </a:r>
          </a:p>
          <a:p>
            <a:r>
              <a:rPr lang="en-US" dirty="0"/>
              <a:t>January 25, 2017</a:t>
            </a:r>
          </a:p>
        </p:txBody>
      </p:sp>
    </p:spTree>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ECWA Expenditures</a:t>
            </a:r>
          </a:p>
        </p:txBody>
      </p:sp>
      <p:sp>
        <p:nvSpPr>
          <p:cNvPr id="6" name="Text Placeholder 5"/>
          <p:cNvSpPr>
            <a:spLocks noGrp="1"/>
          </p:cNvSpPr>
          <p:nvPr>
            <p:ph type="body" sz="quarter" idx="10"/>
          </p:nvPr>
        </p:nvSpPr>
        <p:spPr/>
        <p:txBody>
          <a:bodyPr/>
          <a:lstStyle/>
          <a:p>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2049982142"/>
              </p:ext>
            </p:extLst>
          </p:nvPr>
        </p:nvGraphicFramePr>
        <p:xfrm>
          <a:off x="152400" y="1411552"/>
          <a:ext cx="8866103" cy="4089400"/>
        </p:xfrm>
        <a:graphic>
          <a:graphicData uri="http://schemas.openxmlformats.org/drawingml/2006/table">
            <a:tbl>
              <a:tblPr firstRow="1" bandRow="1">
                <a:tableStyleId>{5C22544A-7EE6-4342-B048-85BDC9FD1C3A}</a:tableStyleId>
              </a:tblPr>
              <a:tblGrid>
                <a:gridCol w="1215517">
                  <a:extLst>
                    <a:ext uri="{9D8B030D-6E8A-4147-A177-3AD203B41FA5}">
                      <a16:colId xmlns:a16="http://schemas.microsoft.com/office/drawing/2014/main" val="1758662727"/>
                    </a:ext>
                  </a:extLst>
                </a:gridCol>
                <a:gridCol w="1340614">
                  <a:extLst>
                    <a:ext uri="{9D8B030D-6E8A-4147-A177-3AD203B41FA5}">
                      <a16:colId xmlns:a16="http://schemas.microsoft.com/office/drawing/2014/main" val="4217660282"/>
                    </a:ext>
                  </a:extLst>
                </a:gridCol>
                <a:gridCol w="1324315">
                  <a:extLst>
                    <a:ext uri="{9D8B030D-6E8A-4147-A177-3AD203B41FA5}">
                      <a16:colId xmlns:a16="http://schemas.microsoft.com/office/drawing/2014/main" val="2870631670"/>
                    </a:ext>
                  </a:extLst>
                </a:gridCol>
                <a:gridCol w="1402216">
                  <a:extLst>
                    <a:ext uri="{9D8B030D-6E8A-4147-A177-3AD203B41FA5}">
                      <a16:colId xmlns:a16="http://schemas.microsoft.com/office/drawing/2014/main" val="2969360445"/>
                    </a:ext>
                  </a:extLst>
                </a:gridCol>
                <a:gridCol w="1168513">
                  <a:extLst>
                    <a:ext uri="{9D8B030D-6E8A-4147-A177-3AD203B41FA5}">
                      <a16:colId xmlns:a16="http://schemas.microsoft.com/office/drawing/2014/main" val="2065733889"/>
                    </a:ext>
                  </a:extLst>
                </a:gridCol>
                <a:gridCol w="1168513">
                  <a:extLst>
                    <a:ext uri="{9D8B030D-6E8A-4147-A177-3AD203B41FA5}">
                      <a16:colId xmlns:a16="http://schemas.microsoft.com/office/drawing/2014/main" val="709809227"/>
                    </a:ext>
                  </a:extLst>
                </a:gridCol>
                <a:gridCol w="1246415">
                  <a:extLst>
                    <a:ext uri="{9D8B030D-6E8A-4147-A177-3AD203B41FA5}">
                      <a16:colId xmlns:a16="http://schemas.microsoft.com/office/drawing/2014/main" val="3926826208"/>
                    </a:ext>
                  </a:extLst>
                </a:gridCol>
              </a:tblGrid>
              <a:tr h="1022350">
                <a:tc>
                  <a:txBody>
                    <a:bodyPr/>
                    <a:lstStyle/>
                    <a:p>
                      <a:r>
                        <a:rPr lang="en-US" dirty="0"/>
                        <a:t>Task:</a:t>
                      </a:r>
                    </a:p>
                  </a:txBody>
                  <a:tcPr/>
                </a:tc>
                <a:tc>
                  <a:txBody>
                    <a:bodyPr/>
                    <a:lstStyle/>
                    <a:p>
                      <a:r>
                        <a:rPr lang="en-US" dirty="0"/>
                        <a:t>1:  Program Operations</a:t>
                      </a:r>
                    </a:p>
                  </a:txBody>
                  <a:tcPr/>
                </a:tc>
                <a:tc>
                  <a:txBody>
                    <a:bodyPr/>
                    <a:lstStyle/>
                    <a:p>
                      <a:r>
                        <a:rPr lang="en-US" dirty="0"/>
                        <a:t>2:  Fundraising</a:t>
                      </a:r>
                    </a:p>
                  </a:txBody>
                  <a:tcPr/>
                </a:tc>
                <a:tc>
                  <a:txBody>
                    <a:bodyPr/>
                    <a:lstStyle/>
                    <a:p>
                      <a:r>
                        <a:rPr lang="en-US" dirty="0"/>
                        <a:t>3:  DAC Involvement Proposal</a:t>
                      </a:r>
                    </a:p>
                  </a:txBody>
                  <a:tcPr/>
                </a:tc>
                <a:tc>
                  <a:txBody>
                    <a:bodyPr/>
                    <a:lstStyle/>
                    <a:p>
                      <a:r>
                        <a:rPr lang="en-US" dirty="0"/>
                        <a:t>4:  State Policy Efforts</a:t>
                      </a:r>
                    </a:p>
                  </a:txBody>
                  <a:tcPr/>
                </a:tc>
                <a:tc>
                  <a:txBody>
                    <a:bodyPr/>
                    <a:lstStyle/>
                    <a:p>
                      <a:r>
                        <a:rPr lang="en-US" dirty="0"/>
                        <a:t>5:  ECWA </a:t>
                      </a:r>
                      <a:r>
                        <a:rPr lang="en-US" dirty="0" err="1"/>
                        <a:t>Admini-stration</a:t>
                      </a:r>
                      <a:endParaRPr lang="en-US" dirty="0"/>
                    </a:p>
                  </a:txBody>
                  <a:tcPr/>
                </a:tc>
                <a:tc>
                  <a:txBody>
                    <a:bodyPr/>
                    <a:lstStyle/>
                    <a:p>
                      <a:r>
                        <a:rPr lang="en-US" dirty="0"/>
                        <a:t>Totals</a:t>
                      </a:r>
                    </a:p>
                  </a:txBody>
                  <a:tcPr/>
                </a:tc>
                <a:extLst>
                  <a:ext uri="{0D108BD9-81ED-4DB2-BD59-A6C34878D82A}">
                    <a16:rowId xmlns:a16="http://schemas.microsoft.com/office/drawing/2014/main" val="37134958"/>
                  </a:ext>
                </a:extLst>
              </a:tr>
              <a:tr h="1022350">
                <a:tc>
                  <a:txBody>
                    <a:bodyPr/>
                    <a:lstStyle/>
                    <a:p>
                      <a:r>
                        <a:rPr lang="en-US" dirty="0"/>
                        <a:t>Expenses</a:t>
                      </a:r>
                    </a:p>
                  </a:txBody>
                  <a:tcPr/>
                </a:tc>
                <a:tc>
                  <a:txBody>
                    <a:bodyPr/>
                    <a:lstStyle/>
                    <a:p>
                      <a:r>
                        <a:rPr lang="en-US" dirty="0"/>
                        <a:t>$1,950.00</a:t>
                      </a:r>
                    </a:p>
                  </a:txBody>
                  <a:tcPr/>
                </a:tc>
                <a:tc>
                  <a:txBody>
                    <a:bodyPr/>
                    <a:lstStyle/>
                    <a:p>
                      <a:r>
                        <a:rPr lang="en-US" dirty="0"/>
                        <a:t>$50.00</a:t>
                      </a:r>
                    </a:p>
                  </a:txBody>
                  <a:tcPr/>
                </a:tc>
                <a:tc>
                  <a:txBody>
                    <a:bodyPr/>
                    <a:lstStyle/>
                    <a:p>
                      <a:r>
                        <a:rPr lang="en-US" dirty="0"/>
                        <a:t>$7,040.00</a:t>
                      </a:r>
                    </a:p>
                  </a:txBody>
                  <a:tcPr/>
                </a:tc>
                <a:tc>
                  <a:txBody>
                    <a:bodyPr/>
                    <a:lstStyle/>
                    <a:p>
                      <a:r>
                        <a:rPr lang="en-US" dirty="0"/>
                        <a:t>$800.00</a:t>
                      </a:r>
                    </a:p>
                  </a:txBody>
                  <a:tcPr/>
                </a:tc>
                <a:tc>
                  <a:txBody>
                    <a:bodyPr/>
                    <a:lstStyle/>
                    <a:p>
                      <a:endParaRPr lang="en-US"/>
                    </a:p>
                  </a:txBody>
                  <a:tcPr/>
                </a:tc>
                <a:tc>
                  <a:txBody>
                    <a:bodyPr/>
                    <a:lstStyle/>
                    <a:p>
                      <a:r>
                        <a:rPr lang="en-US" dirty="0"/>
                        <a:t>$9,840.00</a:t>
                      </a:r>
                    </a:p>
                  </a:txBody>
                  <a:tcPr/>
                </a:tc>
                <a:extLst>
                  <a:ext uri="{0D108BD9-81ED-4DB2-BD59-A6C34878D82A}">
                    <a16:rowId xmlns:a16="http://schemas.microsoft.com/office/drawing/2014/main" val="2340696622"/>
                  </a:ext>
                </a:extLst>
              </a:tr>
              <a:tr h="1022350">
                <a:tc>
                  <a:txBody>
                    <a:bodyPr/>
                    <a:lstStyle/>
                    <a:p>
                      <a:r>
                        <a:rPr lang="en-US" dirty="0"/>
                        <a:t>Budget</a:t>
                      </a:r>
                    </a:p>
                  </a:txBody>
                  <a:tcPr/>
                </a:tc>
                <a:tc>
                  <a:txBody>
                    <a:bodyPr/>
                    <a:lstStyle/>
                    <a:p>
                      <a:r>
                        <a:rPr lang="en-US" dirty="0"/>
                        <a:t>$5,000.00</a:t>
                      </a:r>
                    </a:p>
                  </a:txBody>
                  <a:tcPr/>
                </a:tc>
                <a:tc>
                  <a:txBody>
                    <a:bodyPr/>
                    <a:lstStyle/>
                    <a:p>
                      <a:r>
                        <a:rPr lang="en-US" dirty="0"/>
                        <a:t>$4,000.00</a:t>
                      </a:r>
                    </a:p>
                  </a:txBody>
                  <a:tcPr/>
                </a:tc>
                <a:tc>
                  <a:txBody>
                    <a:bodyPr/>
                    <a:lstStyle/>
                    <a:p>
                      <a:r>
                        <a:rPr lang="en-US" dirty="0"/>
                        <a:t>$24,000.00</a:t>
                      </a:r>
                    </a:p>
                  </a:txBody>
                  <a:tcPr/>
                </a:tc>
                <a:tc>
                  <a:txBody>
                    <a:bodyPr/>
                    <a:lstStyle/>
                    <a:p>
                      <a:r>
                        <a:rPr lang="en-US" dirty="0"/>
                        <a:t>$2,000.00</a:t>
                      </a:r>
                    </a:p>
                  </a:txBody>
                  <a:tcPr/>
                </a:tc>
                <a:tc>
                  <a:txBody>
                    <a:bodyPr/>
                    <a:lstStyle/>
                    <a:p>
                      <a:r>
                        <a:rPr lang="en-US" dirty="0"/>
                        <a:t>$1,000.00</a:t>
                      </a:r>
                    </a:p>
                  </a:txBody>
                  <a:tcPr/>
                </a:tc>
                <a:tc>
                  <a:txBody>
                    <a:bodyPr/>
                    <a:lstStyle/>
                    <a:p>
                      <a:r>
                        <a:rPr lang="en-US" dirty="0"/>
                        <a:t>$36,000.00</a:t>
                      </a:r>
                    </a:p>
                  </a:txBody>
                  <a:tcPr/>
                </a:tc>
                <a:extLst>
                  <a:ext uri="{0D108BD9-81ED-4DB2-BD59-A6C34878D82A}">
                    <a16:rowId xmlns:a16="http://schemas.microsoft.com/office/drawing/2014/main" val="2878705092"/>
                  </a:ext>
                </a:extLst>
              </a:tr>
              <a:tr h="1022350">
                <a:tc>
                  <a:txBody>
                    <a:bodyPr/>
                    <a:lstStyle/>
                    <a:p>
                      <a:r>
                        <a:rPr lang="en-US" dirty="0"/>
                        <a:t>Remaining</a:t>
                      </a:r>
                    </a:p>
                  </a:txBody>
                  <a:tcPr/>
                </a:tc>
                <a:tc>
                  <a:txBody>
                    <a:bodyPr/>
                    <a:lstStyle/>
                    <a:p>
                      <a:r>
                        <a:rPr lang="en-US" dirty="0"/>
                        <a:t>$3,050.00</a:t>
                      </a:r>
                    </a:p>
                  </a:txBody>
                  <a:tcPr/>
                </a:tc>
                <a:tc>
                  <a:txBody>
                    <a:bodyPr/>
                    <a:lstStyle/>
                    <a:p>
                      <a:r>
                        <a:rPr lang="en-US" dirty="0"/>
                        <a:t>$3,950.00</a:t>
                      </a:r>
                    </a:p>
                  </a:txBody>
                  <a:tcPr/>
                </a:tc>
                <a:tc>
                  <a:txBody>
                    <a:bodyPr/>
                    <a:lstStyle/>
                    <a:p>
                      <a:r>
                        <a:rPr lang="en-US" dirty="0"/>
                        <a:t>$16,960.00</a:t>
                      </a:r>
                    </a:p>
                  </a:txBody>
                  <a:tcPr/>
                </a:tc>
                <a:tc>
                  <a:txBody>
                    <a:bodyPr/>
                    <a:lstStyle/>
                    <a:p>
                      <a:r>
                        <a:rPr lang="en-US" dirty="0"/>
                        <a:t>$1,200.00</a:t>
                      </a:r>
                    </a:p>
                  </a:txBody>
                  <a:tcPr/>
                </a:tc>
                <a:tc>
                  <a:txBody>
                    <a:bodyPr/>
                    <a:lstStyle/>
                    <a:p>
                      <a:endParaRPr lang="en-US" dirty="0"/>
                    </a:p>
                  </a:txBody>
                  <a:tcPr/>
                </a:tc>
                <a:tc>
                  <a:txBody>
                    <a:bodyPr/>
                    <a:lstStyle/>
                    <a:p>
                      <a:r>
                        <a:rPr lang="en-US" dirty="0"/>
                        <a:t>$26,160.00</a:t>
                      </a:r>
                    </a:p>
                  </a:txBody>
                  <a:tcPr/>
                </a:tc>
                <a:extLst>
                  <a:ext uri="{0D108BD9-81ED-4DB2-BD59-A6C34878D82A}">
                    <a16:rowId xmlns:a16="http://schemas.microsoft.com/office/drawing/2014/main" val="1662009574"/>
                  </a:ext>
                </a:extLst>
              </a:tr>
            </a:tbl>
          </a:graphicData>
        </a:graphic>
      </p:graphicFrame>
      <p:sp>
        <p:nvSpPr>
          <p:cNvPr id="8" name="TextBox 7"/>
          <p:cNvSpPr txBox="1"/>
          <p:nvPr/>
        </p:nvSpPr>
        <p:spPr>
          <a:xfrm>
            <a:off x="381000" y="5755909"/>
            <a:ext cx="3557384" cy="523220"/>
          </a:xfrm>
          <a:prstGeom prst="rect">
            <a:avLst/>
          </a:prstGeom>
          <a:noFill/>
        </p:spPr>
        <p:txBody>
          <a:bodyPr wrap="none" rtlCol="0">
            <a:spAutoFit/>
          </a:bodyPr>
          <a:lstStyle/>
          <a:p>
            <a:r>
              <a:rPr lang="en-US" sz="2800" b="1" dirty="0"/>
              <a:t>June – December 2016</a:t>
            </a:r>
          </a:p>
        </p:txBody>
      </p:sp>
    </p:spTree>
    <p:extLst>
      <p:ext uri="{BB962C8B-B14F-4D97-AF65-F5344CB8AC3E}">
        <p14:creationId xmlns:p14="http://schemas.microsoft.com/office/powerpoint/2010/main" val="176088542"/>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Planning Grant 2 by Task</a:t>
            </a:r>
          </a:p>
        </p:txBody>
      </p:sp>
      <p:graphicFrame>
        <p:nvGraphicFramePr>
          <p:cNvPr id="7" name="Object 6"/>
          <p:cNvGraphicFramePr>
            <a:graphicFrameLocks noChangeAspect="1"/>
          </p:cNvGraphicFramePr>
          <p:nvPr>
            <p:extLst>
              <p:ext uri="{D42A27DB-BD31-4B8C-83A1-F6EECF244321}">
                <p14:modId xmlns:p14="http://schemas.microsoft.com/office/powerpoint/2010/main" val="3223261978"/>
              </p:ext>
            </p:extLst>
          </p:nvPr>
        </p:nvGraphicFramePr>
        <p:xfrm>
          <a:off x="1754981" y="928115"/>
          <a:ext cx="5634037" cy="5626201"/>
        </p:xfrm>
        <a:graphic>
          <a:graphicData uri="http://schemas.openxmlformats.org/presentationml/2006/ole">
            <mc:AlternateContent xmlns:mc="http://schemas.openxmlformats.org/markup-compatibility/2006">
              <mc:Choice xmlns:v="urn:schemas-microsoft-com:vml" Requires="v">
                <p:oleObj spid="_x0000_s1026" name="Worksheet" r:id="rId3" imgW="6848642" imgH="6839204" progId="Excel.Sheet.12">
                  <p:embed/>
                </p:oleObj>
              </mc:Choice>
              <mc:Fallback>
                <p:oleObj name="Worksheet" r:id="rId3" imgW="6848642" imgH="6839204" progId="Excel.Sheet.12">
                  <p:embed/>
                  <p:pic>
                    <p:nvPicPr>
                      <p:cNvPr id="7" name="Object 6"/>
                      <p:cNvPicPr/>
                      <p:nvPr/>
                    </p:nvPicPr>
                    <p:blipFill>
                      <a:blip r:embed="rId4"/>
                      <a:stretch>
                        <a:fillRect/>
                      </a:stretch>
                    </p:blipFill>
                    <p:spPr>
                      <a:xfrm>
                        <a:off x="1754981" y="928115"/>
                        <a:ext cx="5634037" cy="5626201"/>
                      </a:xfrm>
                      <a:prstGeom prst="rect">
                        <a:avLst/>
                      </a:prstGeom>
                    </p:spPr>
                  </p:pic>
                </p:oleObj>
              </mc:Fallback>
            </mc:AlternateContent>
          </a:graphicData>
        </a:graphic>
      </p:graphicFrame>
    </p:spTree>
    <p:extLst>
      <p:ext uri="{BB962C8B-B14F-4D97-AF65-F5344CB8AC3E}">
        <p14:creationId xmlns:p14="http://schemas.microsoft.com/office/powerpoint/2010/main" val="684920705"/>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Planning Grant 2 by Cost Category</a:t>
            </a:r>
          </a:p>
        </p:txBody>
      </p:sp>
      <p:pic>
        <p:nvPicPr>
          <p:cNvPr id="4" name="Picture 3"/>
          <p:cNvPicPr>
            <a:picLocks noChangeAspect="1"/>
          </p:cNvPicPr>
          <p:nvPr/>
        </p:nvPicPr>
        <p:blipFill>
          <a:blip r:embed="rId2"/>
          <a:stretch>
            <a:fillRect/>
          </a:stretch>
        </p:blipFill>
        <p:spPr>
          <a:xfrm>
            <a:off x="1981200" y="990600"/>
            <a:ext cx="5029200" cy="5621576"/>
          </a:xfrm>
          <a:prstGeom prst="rect">
            <a:avLst/>
          </a:prstGeom>
        </p:spPr>
      </p:pic>
    </p:spTree>
    <p:extLst>
      <p:ext uri="{BB962C8B-B14F-4D97-AF65-F5344CB8AC3E}">
        <p14:creationId xmlns:p14="http://schemas.microsoft.com/office/powerpoint/2010/main" val="3685725911"/>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Inyo-Mono DACI Grant Budget</a:t>
            </a:r>
          </a:p>
        </p:txBody>
      </p:sp>
      <p:graphicFrame>
        <p:nvGraphicFramePr>
          <p:cNvPr id="4" name="Table 3"/>
          <p:cNvGraphicFramePr>
            <a:graphicFrameLocks noGrp="1"/>
          </p:cNvGraphicFramePr>
          <p:nvPr>
            <p:extLst>
              <p:ext uri="{D42A27DB-BD31-4B8C-83A1-F6EECF244321}">
                <p14:modId xmlns:p14="http://schemas.microsoft.com/office/powerpoint/2010/main" val="3352349702"/>
              </p:ext>
            </p:extLst>
          </p:nvPr>
        </p:nvGraphicFramePr>
        <p:xfrm>
          <a:off x="876301" y="1524000"/>
          <a:ext cx="7391398" cy="5003379"/>
        </p:xfrm>
        <a:graphic>
          <a:graphicData uri="http://schemas.openxmlformats.org/drawingml/2006/table">
            <a:tbl>
              <a:tblPr>
                <a:tableStyleId>{5C22544A-7EE6-4342-B048-85BDC9FD1C3A}</a:tableStyleId>
              </a:tblPr>
              <a:tblGrid>
                <a:gridCol w="4076139">
                  <a:extLst>
                    <a:ext uri="{9D8B030D-6E8A-4147-A177-3AD203B41FA5}">
                      <a16:colId xmlns:a16="http://schemas.microsoft.com/office/drawing/2014/main" val="3335145333"/>
                    </a:ext>
                  </a:extLst>
                </a:gridCol>
                <a:gridCol w="1317951">
                  <a:extLst>
                    <a:ext uri="{9D8B030D-6E8A-4147-A177-3AD203B41FA5}">
                      <a16:colId xmlns:a16="http://schemas.microsoft.com/office/drawing/2014/main" val="3943903677"/>
                    </a:ext>
                  </a:extLst>
                </a:gridCol>
                <a:gridCol w="1997308">
                  <a:extLst>
                    <a:ext uri="{9D8B030D-6E8A-4147-A177-3AD203B41FA5}">
                      <a16:colId xmlns:a16="http://schemas.microsoft.com/office/drawing/2014/main" val="1774404971"/>
                    </a:ext>
                  </a:extLst>
                </a:gridCol>
              </a:tblGrid>
              <a:tr h="335235">
                <a:tc rowSpan="2" gridSpan="2">
                  <a:txBody>
                    <a:bodyPr/>
                    <a:lstStyle/>
                    <a:p>
                      <a:pPr algn="ctr" fontAlgn="ctr"/>
                      <a:r>
                        <a:rPr lang="en-US" sz="2000" b="1" u="none" strike="noStrike" dirty="0">
                          <a:effectLst/>
                        </a:rPr>
                        <a:t>Activities</a:t>
                      </a:r>
                      <a:endParaRPr lang="en-US" sz="2000" b="1" i="0" u="none" strike="noStrike" dirty="0">
                        <a:effectLst/>
                        <a:latin typeface="Century Gothic" panose="020B0502020202020204" pitchFamily="34" charset="0"/>
                      </a:endParaRPr>
                    </a:p>
                  </a:txBody>
                  <a:tcPr marL="6813" marR="6813" marT="6813" marB="0" anchor="ctr"/>
                </a:tc>
                <a:tc rowSpan="2" hMerge="1">
                  <a:txBody>
                    <a:bodyPr/>
                    <a:lstStyle/>
                    <a:p>
                      <a:endParaRPr lang="en-US"/>
                    </a:p>
                  </a:txBody>
                  <a:tcPr/>
                </a:tc>
                <a:tc>
                  <a:txBody>
                    <a:bodyPr/>
                    <a:lstStyle/>
                    <a:p>
                      <a:pPr algn="ctr" fontAlgn="ctr"/>
                      <a:r>
                        <a:rPr lang="en-US" sz="2000" u="none" strike="noStrike">
                          <a:effectLst/>
                        </a:rPr>
                        <a:t> </a:t>
                      </a:r>
                      <a:endParaRPr lang="en-US" sz="2000" b="1" i="0" u="none" strike="noStrike">
                        <a:solidFill>
                          <a:srgbClr val="000000"/>
                        </a:solidFill>
                        <a:effectLst/>
                        <a:latin typeface="Century Gothic" panose="020B0502020202020204" pitchFamily="34" charset="0"/>
                      </a:endParaRPr>
                    </a:p>
                  </a:txBody>
                  <a:tcPr marL="6813" marR="6813" marT="6813" marB="0" anchor="ctr"/>
                </a:tc>
                <a:extLst>
                  <a:ext uri="{0D108BD9-81ED-4DB2-BD59-A6C34878D82A}">
                    <a16:rowId xmlns:a16="http://schemas.microsoft.com/office/drawing/2014/main" val="3315136674"/>
                  </a:ext>
                </a:extLst>
              </a:tr>
              <a:tr h="654607">
                <a:tc gridSpan="2" vMerge="1">
                  <a:txBody>
                    <a:bodyPr/>
                    <a:lstStyle/>
                    <a:p>
                      <a:endParaRPr lang="en-US"/>
                    </a:p>
                  </a:txBody>
                  <a:tcPr/>
                </a:tc>
                <a:tc hMerge="1" vMerge="1">
                  <a:txBody>
                    <a:bodyPr/>
                    <a:lstStyle/>
                    <a:p>
                      <a:endParaRPr lang="en-US"/>
                    </a:p>
                  </a:txBody>
                  <a:tcPr/>
                </a:tc>
                <a:tc>
                  <a:txBody>
                    <a:bodyPr/>
                    <a:lstStyle/>
                    <a:p>
                      <a:pPr algn="ctr" fontAlgn="ctr"/>
                      <a:r>
                        <a:rPr lang="en-US" sz="2000" b="1" u="none" strike="noStrike" dirty="0">
                          <a:effectLst/>
                        </a:rPr>
                        <a:t>Requested Grant Amount</a:t>
                      </a:r>
                      <a:endParaRPr lang="en-US" sz="2000" b="1" i="0" u="none" strike="noStrike" dirty="0">
                        <a:effectLst/>
                        <a:latin typeface="Century Gothic" panose="020B0502020202020204" pitchFamily="34" charset="0"/>
                      </a:endParaRPr>
                    </a:p>
                  </a:txBody>
                  <a:tcPr marL="6813" marR="6813" marT="6813" marB="0" anchor="ctr"/>
                </a:tc>
                <a:extLst>
                  <a:ext uri="{0D108BD9-81ED-4DB2-BD59-A6C34878D82A}">
                    <a16:rowId xmlns:a16="http://schemas.microsoft.com/office/drawing/2014/main" val="3251564669"/>
                  </a:ext>
                </a:extLst>
              </a:tr>
              <a:tr h="364867">
                <a:tc>
                  <a:txBody>
                    <a:bodyPr/>
                    <a:lstStyle/>
                    <a:p>
                      <a:pPr algn="l" fontAlgn="b"/>
                      <a:r>
                        <a:rPr lang="en-US" sz="2000" u="none" strike="noStrike">
                          <a:effectLst/>
                        </a:rPr>
                        <a:t>Needs Assessments</a:t>
                      </a:r>
                      <a:endParaRPr lang="en-US" sz="2000" b="0" i="0" u="none" strike="noStrike">
                        <a:effectLst/>
                        <a:latin typeface="Century Gothic" panose="020B0502020202020204" pitchFamily="34" charset="0"/>
                      </a:endParaRPr>
                    </a:p>
                  </a:txBody>
                  <a:tcPr marL="6813" marR="6813" marT="6813" marB="0" anchor="b"/>
                </a:tc>
                <a:tc>
                  <a:txBody>
                    <a:bodyPr/>
                    <a:lstStyle/>
                    <a:p>
                      <a:pPr algn="l" fontAlgn="b"/>
                      <a:endParaRPr lang="en-US" sz="2000" b="0" i="0" u="none" strike="noStrike">
                        <a:effectLst/>
                        <a:latin typeface="Century Gothic" panose="020B0502020202020204" pitchFamily="34" charset="0"/>
                      </a:endParaRPr>
                    </a:p>
                  </a:txBody>
                  <a:tcPr marL="6813" marR="6813" marT="6813" marB="0" anchor="b"/>
                </a:tc>
                <a:tc>
                  <a:txBody>
                    <a:bodyPr/>
                    <a:lstStyle/>
                    <a:p>
                      <a:pPr algn="l" fontAlgn="b"/>
                      <a:r>
                        <a:rPr lang="en-US" sz="2000" u="none" strike="noStrike">
                          <a:effectLst/>
                        </a:rPr>
                        <a:t> $             10,070.00 </a:t>
                      </a:r>
                      <a:endParaRPr lang="en-US" sz="2000" b="0" i="0" u="none" strike="noStrike">
                        <a:effectLst/>
                        <a:latin typeface="Century Gothic" panose="020B0502020202020204" pitchFamily="34" charset="0"/>
                      </a:endParaRPr>
                    </a:p>
                  </a:txBody>
                  <a:tcPr marL="6813" marR="6813" marT="6813" marB="0" anchor="b"/>
                </a:tc>
                <a:extLst>
                  <a:ext uri="{0D108BD9-81ED-4DB2-BD59-A6C34878D82A}">
                    <a16:rowId xmlns:a16="http://schemas.microsoft.com/office/drawing/2014/main" val="3109243649"/>
                  </a:ext>
                </a:extLst>
              </a:tr>
              <a:tr h="364867">
                <a:tc>
                  <a:txBody>
                    <a:bodyPr/>
                    <a:lstStyle/>
                    <a:p>
                      <a:pPr algn="l" fontAlgn="b"/>
                      <a:r>
                        <a:rPr lang="en-US" sz="2000" u="none" strike="noStrike">
                          <a:effectLst/>
                        </a:rPr>
                        <a:t>Water Conservation Education</a:t>
                      </a:r>
                      <a:endParaRPr lang="en-US" sz="2000" b="0" i="0" u="none" strike="noStrike">
                        <a:effectLst/>
                        <a:latin typeface="Century Gothic" panose="020B0502020202020204" pitchFamily="34" charset="0"/>
                      </a:endParaRPr>
                    </a:p>
                  </a:txBody>
                  <a:tcPr marL="6813" marR="6813" marT="6813" marB="0" anchor="b"/>
                </a:tc>
                <a:tc>
                  <a:txBody>
                    <a:bodyPr/>
                    <a:lstStyle/>
                    <a:p>
                      <a:pPr algn="l" fontAlgn="b"/>
                      <a:endParaRPr lang="en-US" sz="2000" b="0" i="0" u="none" strike="noStrike">
                        <a:effectLst/>
                        <a:latin typeface="Century Gothic" panose="020B0502020202020204" pitchFamily="34" charset="0"/>
                      </a:endParaRPr>
                    </a:p>
                  </a:txBody>
                  <a:tcPr marL="6813" marR="6813" marT="6813" marB="0" anchor="b"/>
                </a:tc>
                <a:tc>
                  <a:txBody>
                    <a:bodyPr/>
                    <a:lstStyle/>
                    <a:p>
                      <a:pPr algn="l" fontAlgn="b"/>
                      <a:r>
                        <a:rPr lang="en-US" sz="2000" u="none" strike="noStrike">
                          <a:effectLst/>
                        </a:rPr>
                        <a:t> $             13,150.00 </a:t>
                      </a:r>
                      <a:endParaRPr lang="en-US" sz="2000" b="0" i="0" u="none" strike="noStrike">
                        <a:effectLst/>
                        <a:latin typeface="Century Gothic" panose="020B0502020202020204" pitchFamily="34" charset="0"/>
                      </a:endParaRPr>
                    </a:p>
                  </a:txBody>
                  <a:tcPr marL="6813" marR="6813" marT="6813" marB="0" anchor="b"/>
                </a:tc>
                <a:extLst>
                  <a:ext uri="{0D108BD9-81ED-4DB2-BD59-A6C34878D82A}">
                    <a16:rowId xmlns:a16="http://schemas.microsoft.com/office/drawing/2014/main" val="4105873110"/>
                  </a:ext>
                </a:extLst>
              </a:tr>
              <a:tr h="364867">
                <a:tc>
                  <a:txBody>
                    <a:bodyPr/>
                    <a:lstStyle/>
                    <a:p>
                      <a:pPr algn="l" fontAlgn="b"/>
                      <a:r>
                        <a:rPr lang="en-US" sz="2000" u="none" strike="noStrike">
                          <a:effectLst/>
                        </a:rPr>
                        <a:t>DAC Outreach</a:t>
                      </a:r>
                      <a:endParaRPr lang="en-US" sz="2000" b="0" i="0" u="none" strike="noStrike">
                        <a:effectLst/>
                        <a:latin typeface="Century Gothic" panose="020B0502020202020204" pitchFamily="34" charset="0"/>
                      </a:endParaRPr>
                    </a:p>
                  </a:txBody>
                  <a:tcPr marL="6813" marR="6813" marT="6813" marB="0" anchor="b"/>
                </a:tc>
                <a:tc>
                  <a:txBody>
                    <a:bodyPr/>
                    <a:lstStyle/>
                    <a:p>
                      <a:pPr algn="l" fontAlgn="b"/>
                      <a:endParaRPr lang="en-US" sz="2000" b="0" i="0" u="none" strike="noStrike">
                        <a:effectLst/>
                        <a:latin typeface="Century Gothic" panose="020B0502020202020204" pitchFamily="34" charset="0"/>
                      </a:endParaRPr>
                    </a:p>
                  </a:txBody>
                  <a:tcPr marL="6813" marR="6813" marT="6813" marB="0" anchor="b"/>
                </a:tc>
                <a:tc>
                  <a:txBody>
                    <a:bodyPr/>
                    <a:lstStyle/>
                    <a:p>
                      <a:pPr algn="l" fontAlgn="b"/>
                      <a:r>
                        <a:rPr lang="en-US" sz="2000" u="none" strike="noStrike">
                          <a:effectLst/>
                        </a:rPr>
                        <a:t> $             29,380.00 </a:t>
                      </a:r>
                      <a:endParaRPr lang="en-US" sz="2000" b="0" i="0" u="none" strike="noStrike">
                        <a:effectLst/>
                        <a:latin typeface="Century Gothic" panose="020B0502020202020204" pitchFamily="34" charset="0"/>
                      </a:endParaRPr>
                    </a:p>
                  </a:txBody>
                  <a:tcPr marL="6813" marR="6813" marT="6813" marB="0" anchor="b"/>
                </a:tc>
                <a:extLst>
                  <a:ext uri="{0D108BD9-81ED-4DB2-BD59-A6C34878D82A}">
                    <a16:rowId xmlns:a16="http://schemas.microsoft.com/office/drawing/2014/main" val="2291804264"/>
                  </a:ext>
                </a:extLst>
              </a:tr>
              <a:tr h="364867">
                <a:tc>
                  <a:txBody>
                    <a:bodyPr/>
                    <a:lstStyle/>
                    <a:p>
                      <a:pPr algn="l" fontAlgn="b"/>
                      <a:r>
                        <a:rPr lang="en-US" sz="2000" u="none" strike="noStrike">
                          <a:effectLst/>
                        </a:rPr>
                        <a:t>DAC Engagement in IRWM Efforts</a:t>
                      </a:r>
                      <a:endParaRPr lang="en-US" sz="2000" b="0" i="0" u="none" strike="noStrike">
                        <a:effectLst/>
                        <a:latin typeface="Century Gothic" panose="020B0502020202020204" pitchFamily="34" charset="0"/>
                      </a:endParaRPr>
                    </a:p>
                  </a:txBody>
                  <a:tcPr marL="6813" marR="6813" marT="6813" marB="0" anchor="b"/>
                </a:tc>
                <a:tc>
                  <a:txBody>
                    <a:bodyPr/>
                    <a:lstStyle/>
                    <a:p>
                      <a:pPr algn="l" fontAlgn="b"/>
                      <a:endParaRPr lang="en-US" sz="2000" b="0" i="0" u="none" strike="noStrike">
                        <a:effectLst/>
                        <a:latin typeface="Century Gothic" panose="020B0502020202020204" pitchFamily="34" charset="0"/>
                      </a:endParaRPr>
                    </a:p>
                  </a:txBody>
                  <a:tcPr marL="6813" marR="6813" marT="6813" marB="0" anchor="b"/>
                </a:tc>
                <a:tc>
                  <a:txBody>
                    <a:bodyPr/>
                    <a:lstStyle/>
                    <a:p>
                      <a:pPr algn="l" fontAlgn="b"/>
                      <a:r>
                        <a:rPr lang="en-US" sz="2000" u="none" strike="noStrike">
                          <a:effectLst/>
                        </a:rPr>
                        <a:t> $             34,240.00 </a:t>
                      </a:r>
                      <a:endParaRPr lang="en-US" sz="2000" b="0" i="0" u="none" strike="noStrike">
                        <a:effectLst/>
                        <a:latin typeface="Century Gothic" panose="020B0502020202020204" pitchFamily="34" charset="0"/>
                      </a:endParaRPr>
                    </a:p>
                  </a:txBody>
                  <a:tcPr marL="6813" marR="6813" marT="6813" marB="0" anchor="b"/>
                </a:tc>
                <a:extLst>
                  <a:ext uri="{0D108BD9-81ED-4DB2-BD59-A6C34878D82A}">
                    <a16:rowId xmlns:a16="http://schemas.microsoft.com/office/drawing/2014/main" val="2670528207"/>
                  </a:ext>
                </a:extLst>
              </a:tr>
              <a:tr h="364867">
                <a:tc>
                  <a:txBody>
                    <a:bodyPr/>
                    <a:lstStyle/>
                    <a:p>
                      <a:pPr algn="l" fontAlgn="b"/>
                      <a:r>
                        <a:rPr lang="en-US" sz="2000" u="none" strike="noStrike">
                          <a:effectLst/>
                        </a:rPr>
                        <a:t>Lahontan-wide Facilitated Meetings</a:t>
                      </a:r>
                      <a:endParaRPr lang="en-US" sz="2000" b="0" i="0" u="none" strike="noStrike">
                        <a:effectLst/>
                        <a:latin typeface="Century Gothic" panose="020B0502020202020204" pitchFamily="34" charset="0"/>
                      </a:endParaRPr>
                    </a:p>
                  </a:txBody>
                  <a:tcPr marL="6813" marR="6813" marT="6813" marB="0" anchor="b"/>
                </a:tc>
                <a:tc>
                  <a:txBody>
                    <a:bodyPr/>
                    <a:lstStyle/>
                    <a:p>
                      <a:pPr algn="l" fontAlgn="b"/>
                      <a:endParaRPr lang="en-US" sz="2000" b="0" i="0" u="none" strike="noStrike">
                        <a:effectLst/>
                        <a:latin typeface="Century Gothic" panose="020B0502020202020204" pitchFamily="34" charset="0"/>
                      </a:endParaRPr>
                    </a:p>
                  </a:txBody>
                  <a:tcPr marL="6813" marR="6813" marT="6813" marB="0" anchor="b"/>
                </a:tc>
                <a:tc>
                  <a:txBody>
                    <a:bodyPr/>
                    <a:lstStyle/>
                    <a:p>
                      <a:pPr algn="l" fontAlgn="b"/>
                      <a:r>
                        <a:rPr lang="en-US" sz="2000" u="none" strike="noStrike">
                          <a:effectLst/>
                        </a:rPr>
                        <a:t> $             71,372.00 </a:t>
                      </a:r>
                      <a:endParaRPr lang="en-US" sz="2000" b="0" i="0" u="none" strike="noStrike">
                        <a:effectLst/>
                        <a:latin typeface="Century Gothic" panose="020B0502020202020204" pitchFamily="34" charset="0"/>
                      </a:endParaRPr>
                    </a:p>
                  </a:txBody>
                  <a:tcPr marL="6813" marR="6813" marT="6813" marB="0" anchor="b"/>
                </a:tc>
                <a:extLst>
                  <a:ext uri="{0D108BD9-81ED-4DB2-BD59-A6C34878D82A}">
                    <a16:rowId xmlns:a16="http://schemas.microsoft.com/office/drawing/2014/main" val="4194094719"/>
                  </a:ext>
                </a:extLst>
              </a:tr>
              <a:tr h="364867">
                <a:tc>
                  <a:txBody>
                    <a:bodyPr/>
                    <a:lstStyle/>
                    <a:p>
                      <a:pPr algn="l" fontAlgn="b"/>
                      <a:r>
                        <a:rPr lang="en-US" sz="2000" u="none" strike="noStrike" dirty="0">
                          <a:effectLst/>
                        </a:rPr>
                        <a:t>Technical Assistance</a:t>
                      </a:r>
                      <a:endParaRPr lang="en-US" sz="2000" b="0" i="0" u="none" strike="noStrike" dirty="0">
                        <a:effectLst/>
                        <a:latin typeface="Century Gothic" panose="020B0502020202020204" pitchFamily="34" charset="0"/>
                      </a:endParaRPr>
                    </a:p>
                  </a:txBody>
                  <a:tcPr marL="6813" marR="6813" marT="6813" marB="0" anchor="b"/>
                </a:tc>
                <a:tc>
                  <a:txBody>
                    <a:bodyPr/>
                    <a:lstStyle/>
                    <a:p>
                      <a:pPr algn="l" fontAlgn="b"/>
                      <a:endParaRPr lang="en-US" sz="2000" b="0" i="0" u="none" strike="noStrike">
                        <a:effectLst/>
                        <a:latin typeface="Century Gothic" panose="020B0502020202020204" pitchFamily="34" charset="0"/>
                      </a:endParaRPr>
                    </a:p>
                  </a:txBody>
                  <a:tcPr marL="6813" marR="6813" marT="6813" marB="0" anchor="b"/>
                </a:tc>
                <a:tc>
                  <a:txBody>
                    <a:bodyPr/>
                    <a:lstStyle/>
                    <a:p>
                      <a:pPr algn="l" fontAlgn="b"/>
                      <a:r>
                        <a:rPr lang="en-US" sz="2000" u="none" strike="noStrike">
                          <a:effectLst/>
                        </a:rPr>
                        <a:t> $          193,610.00 </a:t>
                      </a:r>
                      <a:endParaRPr lang="en-US" sz="2000" b="0" i="0" u="none" strike="noStrike">
                        <a:effectLst/>
                        <a:latin typeface="Century Gothic" panose="020B0502020202020204" pitchFamily="34" charset="0"/>
                      </a:endParaRPr>
                    </a:p>
                  </a:txBody>
                  <a:tcPr marL="6813" marR="6813" marT="6813" marB="0" anchor="b"/>
                </a:tc>
                <a:extLst>
                  <a:ext uri="{0D108BD9-81ED-4DB2-BD59-A6C34878D82A}">
                    <a16:rowId xmlns:a16="http://schemas.microsoft.com/office/drawing/2014/main" val="2721900426"/>
                  </a:ext>
                </a:extLst>
              </a:tr>
              <a:tr h="364867">
                <a:tc>
                  <a:txBody>
                    <a:bodyPr/>
                    <a:lstStyle/>
                    <a:p>
                      <a:pPr algn="l" fontAlgn="b"/>
                      <a:r>
                        <a:rPr lang="en-US" sz="2000" u="none" strike="noStrike">
                          <a:effectLst/>
                        </a:rPr>
                        <a:t>Project Development</a:t>
                      </a:r>
                      <a:endParaRPr lang="en-US" sz="2000" b="0" i="0" u="none" strike="noStrike">
                        <a:effectLst/>
                        <a:latin typeface="Century Gothic" panose="020B0502020202020204" pitchFamily="34" charset="0"/>
                      </a:endParaRPr>
                    </a:p>
                  </a:txBody>
                  <a:tcPr marL="6813" marR="6813" marT="6813" marB="0" anchor="b"/>
                </a:tc>
                <a:tc>
                  <a:txBody>
                    <a:bodyPr/>
                    <a:lstStyle/>
                    <a:p>
                      <a:pPr algn="l" fontAlgn="b"/>
                      <a:endParaRPr lang="en-US" sz="2000" b="0" i="0" u="none" strike="noStrike">
                        <a:effectLst/>
                        <a:latin typeface="Century Gothic" panose="020B0502020202020204" pitchFamily="34" charset="0"/>
                      </a:endParaRPr>
                    </a:p>
                  </a:txBody>
                  <a:tcPr marL="6813" marR="6813" marT="6813" marB="0" anchor="b"/>
                </a:tc>
                <a:tc>
                  <a:txBody>
                    <a:bodyPr/>
                    <a:lstStyle/>
                    <a:p>
                      <a:pPr algn="l" fontAlgn="b"/>
                      <a:r>
                        <a:rPr lang="en-US" sz="2000" u="none" strike="noStrike">
                          <a:effectLst/>
                        </a:rPr>
                        <a:t> $          111,000.00 </a:t>
                      </a:r>
                      <a:endParaRPr lang="en-US" sz="2000" b="0" i="0" u="none" strike="noStrike">
                        <a:effectLst/>
                        <a:latin typeface="Century Gothic" panose="020B0502020202020204" pitchFamily="34" charset="0"/>
                      </a:endParaRPr>
                    </a:p>
                  </a:txBody>
                  <a:tcPr marL="6813" marR="6813" marT="6813" marB="0" anchor="b"/>
                </a:tc>
                <a:extLst>
                  <a:ext uri="{0D108BD9-81ED-4DB2-BD59-A6C34878D82A}">
                    <a16:rowId xmlns:a16="http://schemas.microsoft.com/office/drawing/2014/main" val="2221347728"/>
                  </a:ext>
                </a:extLst>
              </a:tr>
              <a:tr h="364867">
                <a:tc>
                  <a:txBody>
                    <a:bodyPr/>
                    <a:lstStyle/>
                    <a:p>
                      <a:pPr algn="l" fontAlgn="b"/>
                      <a:r>
                        <a:rPr lang="en-US" sz="2000" u="none" strike="noStrike">
                          <a:effectLst/>
                        </a:rPr>
                        <a:t>Proposal Development</a:t>
                      </a:r>
                      <a:endParaRPr lang="en-US" sz="2000" b="0" i="0" u="none" strike="noStrike">
                        <a:effectLst/>
                        <a:latin typeface="Century Gothic" panose="020B0502020202020204" pitchFamily="34" charset="0"/>
                      </a:endParaRPr>
                    </a:p>
                  </a:txBody>
                  <a:tcPr marL="6813" marR="6813" marT="6813" marB="0" anchor="b"/>
                </a:tc>
                <a:tc>
                  <a:txBody>
                    <a:bodyPr/>
                    <a:lstStyle/>
                    <a:p>
                      <a:pPr algn="l" fontAlgn="b"/>
                      <a:endParaRPr lang="en-US" sz="2000" b="0" i="0" u="none" strike="noStrike">
                        <a:effectLst/>
                        <a:latin typeface="Century Gothic" panose="020B0502020202020204" pitchFamily="34" charset="0"/>
                      </a:endParaRPr>
                    </a:p>
                  </a:txBody>
                  <a:tcPr marL="6813" marR="6813" marT="6813" marB="0" anchor="b"/>
                </a:tc>
                <a:tc>
                  <a:txBody>
                    <a:bodyPr/>
                    <a:lstStyle/>
                    <a:p>
                      <a:pPr algn="l" fontAlgn="b"/>
                      <a:r>
                        <a:rPr lang="en-US" sz="2000" u="none" strike="noStrike">
                          <a:effectLst/>
                        </a:rPr>
                        <a:t> $               4,000.00 </a:t>
                      </a:r>
                      <a:endParaRPr lang="en-US" sz="2000" b="0" i="0" u="none" strike="noStrike">
                        <a:effectLst/>
                        <a:latin typeface="Century Gothic" panose="020B0502020202020204" pitchFamily="34" charset="0"/>
                      </a:endParaRPr>
                    </a:p>
                  </a:txBody>
                  <a:tcPr marL="6813" marR="6813" marT="6813" marB="0" anchor="b"/>
                </a:tc>
                <a:extLst>
                  <a:ext uri="{0D108BD9-81ED-4DB2-BD59-A6C34878D82A}">
                    <a16:rowId xmlns:a16="http://schemas.microsoft.com/office/drawing/2014/main" val="1497623495"/>
                  </a:ext>
                </a:extLst>
              </a:tr>
              <a:tr h="364867">
                <a:tc>
                  <a:txBody>
                    <a:bodyPr/>
                    <a:lstStyle/>
                    <a:p>
                      <a:pPr algn="l" fontAlgn="b"/>
                      <a:endParaRPr lang="en-US" sz="2000" b="0" i="0" u="none" strike="noStrike">
                        <a:effectLst/>
                        <a:latin typeface="Century Gothic" panose="020B0502020202020204" pitchFamily="34" charset="0"/>
                      </a:endParaRPr>
                    </a:p>
                  </a:txBody>
                  <a:tcPr marL="6813" marR="6813" marT="6813" marB="0" anchor="b"/>
                </a:tc>
                <a:tc>
                  <a:txBody>
                    <a:bodyPr/>
                    <a:lstStyle/>
                    <a:p>
                      <a:pPr algn="l" fontAlgn="b"/>
                      <a:r>
                        <a:rPr lang="en-US" sz="2000" b="1" u="none" strike="noStrike" dirty="0">
                          <a:effectLst/>
                        </a:rPr>
                        <a:t>Total</a:t>
                      </a:r>
                      <a:endParaRPr lang="en-US" sz="2000" b="1" i="0" u="none" strike="noStrike" dirty="0">
                        <a:effectLst/>
                        <a:latin typeface="Century Gothic" panose="020B0502020202020204" pitchFamily="34" charset="0"/>
                      </a:endParaRPr>
                    </a:p>
                  </a:txBody>
                  <a:tcPr marL="6813" marR="6813" marT="6813" marB="0" anchor="b"/>
                </a:tc>
                <a:tc>
                  <a:txBody>
                    <a:bodyPr/>
                    <a:lstStyle/>
                    <a:p>
                      <a:pPr algn="l" fontAlgn="b"/>
                      <a:r>
                        <a:rPr lang="en-US" sz="2000" b="1" u="none" strike="noStrike" dirty="0">
                          <a:effectLst/>
                        </a:rPr>
                        <a:t> $          466,822.00 </a:t>
                      </a:r>
                      <a:endParaRPr lang="en-US" sz="2000" b="1" i="0" u="none" strike="noStrike" dirty="0">
                        <a:effectLst/>
                        <a:latin typeface="Century Gothic" panose="020B0502020202020204" pitchFamily="34" charset="0"/>
                      </a:endParaRPr>
                    </a:p>
                  </a:txBody>
                  <a:tcPr marL="6813" marR="6813" marT="6813" marB="0" anchor="b"/>
                </a:tc>
                <a:extLst>
                  <a:ext uri="{0D108BD9-81ED-4DB2-BD59-A6C34878D82A}">
                    <a16:rowId xmlns:a16="http://schemas.microsoft.com/office/drawing/2014/main" val="678178914"/>
                  </a:ext>
                </a:extLst>
              </a:tr>
              <a:tr h="364867">
                <a:tc>
                  <a:txBody>
                    <a:bodyPr/>
                    <a:lstStyle/>
                    <a:p>
                      <a:pPr algn="l" fontAlgn="b"/>
                      <a:endParaRPr lang="en-US" sz="2000" b="0" i="0" u="none" strike="noStrike">
                        <a:effectLst/>
                        <a:latin typeface="Century Gothic" panose="020B0502020202020204" pitchFamily="34" charset="0"/>
                      </a:endParaRPr>
                    </a:p>
                  </a:txBody>
                  <a:tcPr marL="6813" marR="6813" marT="6813" marB="0" anchor="b"/>
                </a:tc>
                <a:tc>
                  <a:txBody>
                    <a:bodyPr/>
                    <a:lstStyle/>
                    <a:p>
                      <a:pPr algn="l" fontAlgn="b"/>
                      <a:endParaRPr lang="en-US" sz="2000" b="0" i="0" u="none" strike="noStrike">
                        <a:effectLst/>
                        <a:latin typeface="Century Gothic" panose="020B0502020202020204" pitchFamily="34" charset="0"/>
                      </a:endParaRPr>
                    </a:p>
                  </a:txBody>
                  <a:tcPr marL="6813" marR="6813" marT="6813" marB="0" anchor="b"/>
                </a:tc>
                <a:tc>
                  <a:txBody>
                    <a:bodyPr/>
                    <a:lstStyle/>
                    <a:p>
                      <a:pPr algn="l" fontAlgn="b"/>
                      <a:endParaRPr lang="en-US" sz="2000" b="0" i="0" u="none" strike="noStrike">
                        <a:effectLst/>
                        <a:latin typeface="Century Gothic" panose="020B0502020202020204" pitchFamily="34" charset="0"/>
                      </a:endParaRPr>
                    </a:p>
                  </a:txBody>
                  <a:tcPr marL="6813" marR="6813" marT="6813" marB="0" anchor="b"/>
                </a:tc>
                <a:extLst>
                  <a:ext uri="{0D108BD9-81ED-4DB2-BD59-A6C34878D82A}">
                    <a16:rowId xmlns:a16="http://schemas.microsoft.com/office/drawing/2014/main" val="585334508"/>
                  </a:ext>
                </a:extLst>
              </a:tr>
              <a:tr h="364867">
                <a:tc>
                  <a:txBody>
                    <a:bodyPr/>
                    <a:lstStyle/>
                    <a:p>
                      <a:pPr algn="l" fontAlgn="b"/>
                      <a:r>
                        <a:rPr lang="en-US" sz="2000" u="none" strike="noStrike">
                          <a:effectLst/>
                        </a:rPr>
                        <a:t>Grant Administration</a:t>
                      </a:r>
                      <a:endParaRPr lang="en-US" sz="2000" b="0" i="0" u="none" strike="noStrike">
                        <a:effectLst/>
                        <a:latin typeface="Century Gothic" panose="020B0502020202020204" pitchFamily="34" charset="0"/>
                      </a:endParaRPr>
                    </a:p>
                  </a:txBody>
                  <a:tcPr marL="6813" marR="6813" marT="6813" marB="0" anchor="b"/>
                </a:tc>
                <a:tc>
                  <a:txBody>
                    <a:bodyPr/>
                    <a:lstStyle/>
                    <a:p>
                      <a:pPr algn="l" fontAlgn="b"/>
                      <a:endParaRPr lang="en-US" sz="2000" b="0" i="0" u="none" strike="noStrike">
                        <a:effectLst/>
                        <a:latin typeface="Century Gothic" panose="020B0502020202020204" pitchFamily="34" charset="0"/>
                      </a:endParaRPr>
                    </a:p>
                  </a:txBody>
                  <a:tcPr marL="6813" marR="6813" marT="6813" marB="0" anchor="b"/>
                </a:tc>
                <a:tc>
                  <a:txBody>
                    <a:bodyPr/>
                    <a:lstStyle/>
                    <a:p>
                      <a:pPr algn="l" fontAlgn="b"/>
                      <a:r>
                        <a:rPr lang="en-US" sz="2000" u="none" strike="noStrike" dirty="0">
                          <a:effectLst/>
                        </a:rPr>
                        <a:t> $             49,000.00 </a:t>
                      </a:r>
                      <a:endParaRPr lang="en-US" sz="2000" b="0" i="0" u="none" strike="noStrike" dirty="0">
                        <a:effectLst/>
                        <a:latin typeface="Century Gothic" panose="020B0502020202020204" pitchFamily="34" charset="0"/>
                      </a:endParaRPr>
                    </a:p>
                  </a:txBody>
                  <a:tcPr marL="6813" marR="6813" marT="6813" marB="0" anchor="b"/>
                </a:tc>
                <a:extLst>
                  <a:ext uri="{0D108BD9-81ED-4DB2-BD59-A6C34878D82A}">
                    <a16:rowId xmlns:a16="http://schemas.microsoft.com/office/drawing/2014/main" val="103015480"/>
                  </a:ext>
                </a:extLst>
              </a:tr>
            </a:tbl>
          </a:graphicData>
        </a:graphic>
      </p:graphicFrame>
    </p:spTree>
    <p:extLst>
      <p:ext uri="{BB962C8B-B14F-4D97-AF65-F5344CB8AC3E}">
        <p14:creationId xmlns:p14="http://schemas.microsoft.com/office/powerpoint/2010/main" val="1980947694"/>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DWR Water Summit</a:t>
            </a:r>
          </a:p>
        </p:txBody>
      </p:sp>
      <p:sp>
        <p:nvSpPr>
          <p:cNvPr id="3" name="Text Placeholder 2"/>
          <p:cNvSpPr>
            <a:spLocks noGrp="1"/>
          </p:cNvSpPr>
          <p:nvPr>
            <p:ph type="body" sz="quarter" idx="10"/>
          </p:nvPr>
        </p:nvSpPr>
        <p:spPr>
          <a:xfrm>
            <a:off x="381000" y="1411552"/>
            <a:ext cx="8382000" cy="1969770"/>
          </a:xfrm>
        </p:spPr>
        <p:txBody>
          <a:bodyPr/>
          <a:lstStyle/>
          <a:p>
            <a:r>
              <a:rPr lang="en-US" dirty="0"/>
              <a:t>April 12, 2017</a:t>
            </a:r>
          </a:p>
          <a:p>
            <a:r>
              <a:rPr lang="en-US" dirty="0"/>
              <a:t>Sacramento</a:t>
            </a:r>
          </a:p>
          <a:p>
            <a:r>
              <a:rPr lang="en-US" dirty="0"/>
              <a:t>“Building Capacity for Regional Sustainability in California”</a:t>
            </a:r>
          </a:p>
        </p:txBody>
      </p:sp>
    </p:spTree>
    <p:extLst>
      <p:ext uri="{BB962C8B-B14F-4D97-AF65-F5344CB8AC3E}">
        <p14:creationId xmlns:p14="http://schemas.microsoft.com/office/powerpoint/2010/main" val="1900951637"/>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DWR Grant Solicitation Schedule</a:t>
            </a:r>
          </a:p>
        </p:txBody>
      </p:sp>
      <p:sp>
        <p:nvSpPr>
          <p:cNvPr id="3" name="Text Placeholder 2"/>
          <p:cNvSpPr>
            <a:spLocks noGrp="1"/>
          </p:cNvSpPr>
          <p:nvPr>
            <p:ph type="body" sz="quarter" idx="10"/>
          </p:nvPr>
        </p:nvSpPr>
        <p:spPr/>
        <p:txBody>
          <a:bodyPr/>
          <a:lstStyle/>
          <a:p>
            <a:endParaRPr lang="en-US"/>
          </a:p>
        </p:txBody>
      </p:sp>
      <p:graphicFrame>
        <p:nvGraphicFramePr>
          <p:cNvPr id="4" name="Table 3"/>
          <p:cNvGraphicFramePr>
            <a:graphicFrameLocks noGrp="1"/>
          </p:cNvGraphicFramePr>
          <p:nvPr>
            <p:extLst>
              <p:ext uri="{D42A27DB-BD31-4B8C-83A1-F6EECF244321}">
                <p14:modId xmlns:p14="http://schemas.microsoft.com/office/powerpoint/2010/main" val="976700628"/>
              </p:ext>
            </p:extLst>
          </p:nvPr>
        </p:nvGraphicFramePr>
        <p:xfrm>
          <a:off x="381000" y="1397000"/>
          <a:ext cx="8382000" cy="4591063"/>
        </p:xfrm>
        <a:graphic>
          <a:graphicData uri="http://schemas.openxmlformats.org/drawingml/2006/table">
            <a:tbl>
              <a:tblPr firstRow="1" bandRow="1">
                <a:tableStyleId>{5C22544A-7EE6-4342-B048-85BDC9FD1C3A}</a:tableStyleId>
              </a:tblPr>
              <a:tblGrid>
                <a:gridCol w="2057400">
                  <a:extLst>
                    <a:ext uri="{9D8B030D-6E8A-4147-A177-3AD203B41FA5}">
                      <a16:colId xmlns:a16="http://schemas.microsoft.com/office/drawing/2014/main" val="2701724472"/>
                    </a:ext>
                  </a:extLst>
                </a:gridCol>
                <a:gridCol w="1600200">
                  <a:extLst>
                    <a:ext uri="{9D8B030D-6E8A-4147-A177-3AD203B41FA5}">
                      <a16:colId xmlns:a16="http://schemas.microsoft.com/office/drawing/2014/main" val="4169919736"/>
                    </a:ext>
                  </a:extLst>
                </a:gridCol>
                <a:gridCol w="1371600">
                  <a:extLst>
                    <a:ext uri="{9D8B030D-6E8A-4147-A177-3AD203B41FA5}">
                      <a16:colId xmlns:a16="http://schemas.microsoft.com/office/drawing/2014/main" val="2153227728"/>
                    </a:ext>
                  </a:extLst>
                </a:gridCol>
                <a:gridCol w="1676400">
                  <a:extLst>
                    <a:ext uri="{9D8B030D-6E8A-4147-A177-3AD203B41FA5}">
                      <a16:colId xmlns:a16="http://schemas.microsoft.com/office/drawing/2014/main" val="3737765103"/>
                    </a:ext>
                  </a:extLst>
                </a:gridCol>
                <a:gridCol w="1676400">
                  <a:extLst>
                    <a:ext uri="{9D8B030D-6E8A-4147-A177-3AD203B41FA5}">
                      <a16:colId xmlns:a16="http://schemas.microsoft.com/office/drawing/2014/main" val="2422358248"/>
                    </a:ext>
                  </a:extLst>
                </a:gridCol>
              </a:tblGrid>
              <a:tr h="812800">
                <a:tc>
                  <a:txBody>
                    <a:bodyPr/>
                    <a:lstStyle/>
                    <a:p>
                      <a:r>
                        <a:rPr lang="en-US" dirty="0">
                          <a:latin typeface="Century Gothic" panose="020B0502020202020204" pitchFamily="34" charset="0"/>
                        </a:rPr>
                        <a:t>Program</a:t>
                      </a:r>
                    </a:p>
                  </a:txBody>
                  <a:tcPr/>
                </a:tc>
                <a:tc>
                  <a:txBody>
                    <a:bodyPr/>
                    <a:lstStyle/>
                    <a:p>
                      <a:r>
                        <a:rPr lang="en-US" dirty="0">
                          <a:latin typeface="Century Gothic" panose="020B0502020202020204" pitchFamily="34" charset="0"/>
                        </a:rPr>
                        <a:t>Applications Due</a:t>
                      </a:r>
                    </a:p>
                  </a:txBody>
                  <a:tcPr/>
                </a:tc>
                <a:tc>
                  <a:txBody>
                    <a:bodyPr/>
                    <a:lstStyle/>
                    <a:p>
                      <a:r>
                        <a:rPr lang="en-US" dirty="0">
                          <a:latin typeface="Century Gothic" panose="020B0502020202020204" pitchFamily="34" charset="0"/>
                        </a:rPr>
                        <a:t>Final Awards</a:t>
                      </a:r>
                    </a:p>
                  </a:txBody>
                  <a:tcPr/>
                </a:tc>
                <a:tc>
                  <a:txBody>
                    <a:bodyPr/>
                    <a:lstStyle/>
                    <a:p>
                      <a:r>
                        <a:rPr lang="en-US" dirty="0">
                          <a:latin typeface="Century Gothic" panose="020B0502020202020204" pitchFamily="34" charset="0"/>
                        </a:rPr>
                        <a:t>Execute Agreements</a:t>
                      </a:r>
                    </a:p>
                  </a:txBody>
                  <a:tcPr/>
                </a:tc>
                <a:tc>
                  <a:txBody>
                    <a:bodyPr/>
                    <a:lstStyle/>
                    <a:p>
                      <a:r>
                        <a:rPr lang="en-US" dirty="0">
                          <a:latin typeface="Century Gothic" panose="020B0502020202020204" pitchFamily="34" charset="0"/>
                        </a:rPr>
                        <a:t>Program Close-out</a:t>
                      </a:r>
                    </a:p>
                  </a:txBody>
                  <a:tcPr/>
                </a:tc>
                <a:extLst>
                  <a:ext uri="{0D108BD9-81ED-4DB2-BD59-A6C34878D82A}">
                    <a16:rowId xmlns:a16="http://schemas.microsoft.com/office/drawing/2014/main" val="123101874"/>
                  </a:ext>
                </a:extLst>
              </a:tr>
              <a:tr h="649821">
                <a:tc>
                  <a:txBody>
                    <a:bodyPr/>
                    <a:lstStyle/>
                    <a:p>
                      <a:r>
                        <a:rPr lang="en-US" dirty="0">
                          <a:latin typeface="Century Gothic" panose="020B0502020202020204" pitchFamily="34" charset="0"/>
                        </a:rPr>
                        <a:t>Planning</a:t>
                      </a:r>
                    </a:p>
                  </a:txBody>
                  <a:tcPr/>
                </a:tc>
                <a:tc>
                  <a:txBody>
                    <a:bodyPr/>
                    <a:lstStyle/>
                    <a:p>
                      <a:r>
                        <a:rPr lang="en-US" dirty="0">
                          <a:latin typeface="Century Gothic" panose="020B0502020202020204" pitchFamily="34" charset="0"/>
                        </a:rPr>
                        <a:t>Sept. 2016</a:t>
                      </a:r>
                    </a:p>
                  </a:txBody>
                  <a:tcPr/>
                </a:tc>
                <a:tc>
                  <a:txBody>
                    <a:bodyPr/>
                    <a:lstStyle/>
                    <a:p>
                      <a:r>
                        <a:rPr lang="en-US" dirty="0">
                          <a:latin typeface="Century Gothic" panose="020B0502020202020204" pitchFamily="34" charset="0"/>
                        </a:rPr>
                        <a:t>January 2017</a:t>
                      </a:r>
                    </a:p>
                  </a:txBody>
                  <a:tcPr/>
                </a:tc>
                <a:tc>
                  <a:txBody>
                    <a:bodyPr/>
                    <a:lstStyle/>
                    <a:p>
                      <a:r>
                        <a:rPr lang="en-US" dirty="0">
                          <a:latin typeface="Century Gothic" panose="020B0502020202020204" pitchFamily="34" charset="0"/>
                        </a:rPr>
                        <a:t>June 2017</a:t>
                      </a:r>
                    </a:p>
                  </a:txBody>
                  <a:tcPr/>
                </a:tc>
                <a:tc>
                  <a:txBody>
                    <a:bodyPr/>
                    <a:lstStyle/>
                    <a:p>
                      <a:r>
                        <a:rPr lang="en-US" dirty="0">
                          <a:latin typeface="Century Gothic" panose="020B0502020202020204" pitchFamily="34" charset="0"/>
                        </a:rPr>
                        <a:t>June 2019</a:t>
                      </a:r>
                    </a:p>
                  </a:txBody>
                  <a:tcPr/>
                </a:tc>
                <a:extLst>
                  <a:ext uri="{0D108BD9-81ED-4DB2-BD59-A6C34878D82A}">
                    <a16:rowId xmlns:a16="http://schemas.microsoft.com/office/drawing/2014/main" val="2496420046"/>
                  </a:ext>
                </a:extLst>
              </a:tr>
              <a:tr h="649821">
                <a:tc>
                  <a:txBody>
                    <a:bodyPr/>
                    <a:lstStyle/>
                    <a:p>
                      <a:r>
                        <a:rPr lang="en-US" dirty="0">
                          <a:latin typeface="Century Gothic" panose="020B0502020202020204" pitchFamily="34" charset="0"/>
                        </a:rPr>
                        <a:t>DAC Involvement</a:t>
                      </a:r>
                    </a:p>
                  </a:txBody>
                  <a:tcPr/>
                </a:tc>
                <a:tc>
                  <a:txBody>
                    <a:bodyPr/>
                    <a:lstStyle/>
                    <a:p>
                      <a:r>
                        <a:rPr lang="en-US" dirty="0">
                          <a:latin typeface="Century Gothic" panose="020B0502020202020204" pitchFamily="34" charset="0"/>
                        </a:rPr>
                        <a:t>Open filing</a:t>
                      </a:r>
                    </a:p>
                  </a:txBody>
                  <a:tcPr/>
                </a:tc>
                <a:tc>
                  <a:txBody>
                    <a:bodyPr/>
                    <a:lstStyle/>
                    <a:p>
                      <a:r>
                        <a:rPr lang="en-US" dirty="0">
                          <a:latin typeface="Century Gothic" panose="020B0502020202020204" pitchFamily="34" charset="0"/>
                        </a:rPr>
                        <a:t>June 2017</a:t>
                      </a:r>
                    </a:p>
                  </a:txBody>
                  <a:tcPr/>
                </a:tc>
                <a:tc>
                  <a:txBody>
                    <a:bodyPr/>
                    <a:lstStyle/>
                    <a:p>
                      <a:r>
                        <a:rPr lang="en-US" dirty="0">
                          <a:latin typeface="Century Gothic" panose="020B0502020202020204" pitchFamily="34" charset="0"/>
                        </a:rPr>
                        <a:t>September 2017</a:t>
                      </a:r>
                    </a:p>
                  </a:txBody>
                  <a:tcPr/>
                </a:tc>
                <a:tc>
                  <a:txBody>
                    <a:bodyPr/>
                    <a:lstStyle/>
                    <a:p>
                      <a:r>
                        <a:rPr lang="en-US" dirty="0">
                          <a:latin typeface="Century Gothic" panose="020B0502020202020204" pitchFamily="34" charset="0"/>
                        </a:rPr>
                        <a:t>June 2020</a:t>
                      </a:r>
                    </a:p>
                  </a:txBody>
                  <a:tcPr/>
                </a:tc>
                <a:extLst>
                  <a:ext uri="{0D108BD9-81ED-4DB2-BD59-A6C34878D82A}">
                    <a16:rowId xmlns:a16="http://schemas.microsoft.com/office/drawing/2014/main" val="2841294944"/>
                  </a:ext>
                </a:extLst>
              </a:tr>
              <a:tr h="649821">
                <a:tc>
                  <a:txBody>
                    <a:bodyPr/>
                    <a:lstStyle/>
                    <a:p>
                      <a:r>
                        <a:rPr lang="en-US" dirty="0">
                          <a:latin typeface="Century Gothic" panose="020B0502020202020204" pitchFamily="34" charset="0"/>
                        </a:rPr>
                        <a:t>2018 Implementation &amp; DAC Projects</a:t>
                      </a:r>
                    </a:p>
                  </a:txBody>
                  <a:tcPr/>
                </a:tc>
                <a:tc>
                  <a:txBody>
                    <a:bodyPr/>
                    <a:lstStyle/>
                    <a:p>
                      <a:r>
                        <a:rPr lang="en-US" dirty="0">
                          <a:latin typeface="Century Gothic" panose="020B0502020202020204" pitchFamily="34" charset="0"/>
                        </a:rPr>
                        <a:t>Spring 2018</a:t>
                      </a:r>
                    </a:p>
                  </a:txBody>
                  <a:tcPr/>
                </a:tc>
                <a:tc>
                  <a:txBody>
                    <a:bodyPr/>
                    <a:lstStyle/>
                    <a:p>
                      <a:r>
                        <a:rPr lang="en-US" dirty="0">
                          <a:latin typeface="Century Gothic" panose="020B0502020202020204" pitchFamily="34" charset="0"/>
                        </a:rPr>
                        <a:t>Summer 2018</a:t>
                      </a:r>
                    </a:p>
                  </a:txBody>
                  <a:tcPr/>
                </a:tc>
                <a:tc>
                  <a:txBody>
                    <a:bodyPr/>
                    <a:lstStyle/>
                    <a:p>
                      <a:r>
                        <a:rPr lang="en-US" dirty="0">
                          <a:latin typeface="Century Gothic" panose="020B0502020202020204" pitchFamily="34" charset="0"/>
                        </a:rPr>
                        <a:t>Fall 2018</a:t>
                      </a:r>
                    </a:p>
                  </a:txBody>
                  <a:tcPr/>
                </a:tc>
                <a:tc>
                  <a:txBody>
                    <a:bodyPr/>
                    <a:lstStyle/>
                    <a:p>
                      <a:r>
                        <a:rPr lang="en-US" dirty="0">
                          <a:latin typeface="Century Gothic" panose="020B0502020202020204" pitchFamily="34" charset="0"/>
                        </a:rPr>
                        <a:t>Spring 2022</a:t>
                      </a:r>
                    </a:p>
                  </a:txBody>
                  <a:tcPr/>
                </a:tc>
                <a:extLst>
                  <a:ext uri="{0D108BD9-81ED-4DB2-BD59-A6C34878D82A}">
                    <a16:rowId xmlns:a16="http://schemas.microsoft.com/office/drawing/2014/main" val="3396675463"/>
                  </a:ext>
                </a:extLst>
              </a:tr>
              <a:tr h="649821">
                <a:tc>
                  <a:txBody>
                    <a:bodyPr/>
                    <a:lstStyle/>
                    <a:p>
                      <a:r>
                        <a:rPr lang="en-US" dirty="0">
                          <a:latin typeface="Century Gothic" panose="020B0502020202020204" pitchFamily="34" charset="0"/>
                        </a:rPr>
                        <a:t>2020 Implementation</a:t>
                      </a:r>
                    </a:p>
                  </a:txBody>
                  <a:tcPr/>
                </a:tc>
                <a:tc>
                  <a:txBody>
                    <a:bodyPr/>
                    <a:lstStyle/>
                    <a:p>
                      <a:r>
                        <a:rPr lang="en-US" dirty="0">
                          <a:latin typeface="Century Gothic" panose="020B0502020202020204" pitchFamily="34" charset="0"/>
                        </a:rPr>
                        <a:t>Spring 2020</a:t>
                      </a:r>
                    </a:p>
                  </a:txBody>
                  <a:tcPr/>
                </a:tc>
                <a:tc>
                  <a:txBody>
                    <a:bodyPr/>
                    <a:lstStyle/>
                    <a:p>
                      <a:r>
                        <a:rPr lang="en-US" dirty="0">
                          <a:latin typeface="Century Gothic" panose="020B0502020202020204" pitchFamily="34" charset="0"/>
                        </a:rPr>
                        <a:t>Summer 2020</a:t>
                      </a:r>
                    </a:p>
                  </a:txBody>
                  <a:tcPr/>
                </a:tc>
                <a:tc>
                  <a:txBody>
                    <a:bodyPr/>
                    <a:lstStyle/>
                    <a:p>
                      <a:r>
                        <a:rPr lang="en-US" dirty="0">
                          <a:latin typeface="Century Gothic" panose="020B0502020202020204" pitchFamily="34" charset="0"/>
                        </a:rPr>
                        <a:t>Fall 2020</a:t>
                      </a:r>
                    </a:p>
                  </a:txBody>
                  <a:tcPr/>
                </a:tc>
                <a:tc>
                  <a:txBody>
                    <a:bodyPr/>
                    <a:lstStyle/>
                    <a:p>
                      <a:r>
                        <a:rPr lang="en-US" dirty="0">
                          <a:latin typeface="Century Gothic" panose="020B0502020202020204" pitchFamily="34" charset="0"/>
                        </a:rPr>
                        <a:t>Spring 2024</a:t>
                      </a:r>
                    </a:p>
                  </a:txBody>
                  <a:tcPr/>
                </a:tc>
                <a:extLst>
                  <a:ext uri="{0D108BD9-81ED-4DB2-BD59-A6C34878D82A}">
                    <a16:rowId xmlns:a16="http://schemas.microsoft.com/office/drawing/2014/main" val="3423587314"/>
                  </a:ext>
                </a:extLst>
              </a:tr>
              <a:tr h="649821">
                <a:tc>
                  <a:txBody>
                    <a:bodyPr/>
                    <a:lstStyle/>
                    <a:p>
                      <a:r>
                        <a:rPr lang="en-US" dirty="0">
                          <a:latin typeface="Century Gothic" panose="020B0502020202020204" pitchFamily="34" charset="0"/>
                        </a:rPr>
                        <a:t>Sustainable Groundwater Planning</a:t>
                      </a:r>
                    </a:p>
                  </a:txBody>
                  <a:tcPr/>
                </a:tc>
                <a:tc>
                  <a:txBody>
                    <a:bodyPr/>
                    <a:lstStyle/>
                    <a:p>
                      <a:r>
                        <a:rPr lang="en-US" dirty="0">
                          <a:latin typeface="Century Gothic" panose="020B0502020202020204" pitchFamily="34" charset="0"/>
                        </a:rPr>
                        <a:t>Fall 2017</a:t>
                      </a:r>
                    </a:p>
                  </a:txBody>
                  <a:tcPr/>
                </a:tc>
                <a:tc>
                  <a:txBody>
                    <a:bodyPr/>
                    <a:lstStyle/>
                    <a:p>
                      <a:r>
                        <a:rPr lang="en-US" dirty="0">
                          <a:latin typeface="Century Gothic" panose="020B0502020202020204" pitchFamily="34" charset="0"/>
                        </a:rPr>
                        <a:t>Early 2018</a:t>
                      </a:r>
                    </a:p>
                  </a:txBody>
                  <a:tcPr/>
                </a:tc>
                <a:tc>
                  <a:txBody>
                    <a:bodyPr/>
                    <a:lstStyle/>
                    <a:p>
                      <a:endParaRPr lang="en-US" dirty="0">
                        <a:latin typeface="Century Gothic" panose="020B0502020202020204" pitchFamily="34" charset="0"/>
                      </a:endParaRPr>
                    </a:p>
                  </a:txBody>
                  <a:tcPr/>
                </a:tc>
                <a:tc>
                  <a:txBody>
                    <a:bodyPr/>
                    <a:lstStyle/>
                    <a:p>
                      <a:r>
                        <a:rPr lang="en-US" dirty="0">
                          <a:latin typeface="Century Gothic" panose="020B0502020202020204" pitchFamily="34" charset="0"/>
                        </a:rPr>
                        <a:t>2020/2022</a:t>
                      </a:r>
                    </a:p>
                  </a:txBody>
                  <a:tcPr/>
                </a:tc>
                <a:extLst>
                  <a:ext uri="{0D108BD9-81ED-4DB2-BD59-A6C34878D82A}">
                    <a16:rowId xmlns:a16="http://schemas.microsoft.com/office/drawing/2014/main" val="2264875074"/>
                  </a:ext>
                </a:extLst>
              </a:tr>
            </a:tbl>
          </a:graphicData>
        </a:graphic>
      </p:graphicFrame>
      <p:sp>
        <p:nvSpPr>
          <p:cNvPr id="5" name="TextBox 4"/>
          <p:cNvSpPr txBox="1"/>
          <p:nvPr/>
        </p:nvSpPr>
        <p:spPr>
          <a:xfrm>
            <a:off x="533400" y="6172200"/>
            <a:ext cx="7914218" cy="461665"/>
          </a:xfrm>
          <a:prstGeom prst="rect">
            <a:avLst/>
          </a:prstGeom>
          <a:noFill/>
        </p:spPr>
        <p:txBody>
          <a:bodyPr wrap="none" rtlCol="0">
            <a:spAutoFit/>
          </a:bodyPr>
          <a:lstStyle/>
          <a:p>
            <a:r>
              <a:rPr lang="en-US" sz="2400" b="1" dirty="0"/>
              <a:t>Implementation Grant Scoping Meeting to be held May 2017</a:t>
            </a:r>
          </a:p>
        </p:txBody>
      </p:sp>
    </p:spTree>
    <p:extLst>
      <p:ext uri="{BB962C8B-B14F-4D97-AF65-F5344CB8AC3E}">
        <p14:creationId xmlns:p14="http://schemas.microsoft.com/office/powerpoint/2010/main" val="2238212401"/>
      </p:ext>
    </p:extLst>
  </p:cSld>
  <p:clrMapOvr>
    <a:masterClrMapping/>
  </p:clrMapOvr>
  <p:transition>
    <p:fade/>
  </p:transition>
</p:sld>
</file>

<file path=ppt/theme/theme1.xml><?xml version="1.0" encoding="utf-8"?>
<a:theme xmlns:a="http://schemas.openxmlformats.org/drawingml/2006/main" name="Blue Segoe 4-3 template-template_April-17-2007">
  <a:themeElements>
    <a:clrScheme name="Blue Template-Template">
      <a:dk1>
        <a:srgbClr val="000000"/>
      </a:dk1>
      <a:lt1>
        <a:srgbClr val="FFFFFF"/>
      </a:lt1>
      <a:dk2>
        <a:srgbClr val="050595"/>
      </a:dk2>
      <a:lt2>
        <a:srgbClr val="FFFF99"/>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ED4EFCEB-569C-4ABB-BB90-13511EAD607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Sample presentation slides (Blue with white bar design)</Template>
  <TotalTime>295</TotalTime>
  <Words>348</Words>
  <Application>Microsoft Office PowerPoint</Application>
  <PresentationFormat>On-screen Show (4:3)</PresentationFormat>
  <Paragraphs>96</Paragraphs>
  <Slides>7</Slides>
  <Notes>1</Notes>
  <HiddenSlides>0</HiddenSlides>
  <MMClips>0</MMClips>
  <ScaleCrop>false</ScaleCrop>
  <HeadingPairs>
    <vt:vector size="8" baseType="variant">
      <vt:variant>
        <vt:lpstr>Fonts Used</vt:lpstr>
      </vt:variant>
      <vt:variant>
        <vt:i4>5</vt:i4>
      </vt:variant>
      <vt:variant>
        <vt:lpstr>Theme</vt:lpstr>
      </vt:variant>
      <vt:variant>
        <vt:i4>2</vt:i4>
      </vt:variant>
      <vt:variant>
        <vt:lpstr>Embedded OLE Servers</vt:lpstr>
      </vt:variant>
      <vt:variant>
        <vt:i4>1</vt:i4>
      </vt:variant>
      <vt:variant>
        <vt:lpstr>Slide Titles</vt:lpstr>
      </vt:variant>
      <vt:variant>
        <vt:i4>7</vt:i4>
      </vt:variant>
    </vt:vector>
  </HeadingPairs>
  <TitlesOfParts>
    <vt:vector size="15" baseType="lpstr">
      <vt:lpstr>Arial</vt:lpstr>
      <vt:lpstr>Calibri</vt:lpstr>
      <vt:lpstr>Century Gothic</vt:lpstr>
      <vt:lpstr>Courier New</vt:lpstr>
      <vt:lpstr>Wingdings</vt:lpstr>
      <vt:lpstr>Blue Segoe 4-3 template-template_April-17-2007</vt:lpstr>
      <vt:lpstr>White with Courier font for code slides</vt:lpstr>
      <vt:lpstr>Microsoft Excel Worksheet</vt:lpstr>
      <vt:lpstr>Inyo-Mono IRWM Program:  2016 Report</vt:lpstr>
      <vt:lpstr>ECWA Expenditures</vt:lpstr>
      <vt:lpstr>Planning Grant 2 by Task</vt:lpstr>
      <vt:lpstr>Planning Grant 2 by Cost Category</vt:lpstr>
      <vt:lpstr>Inyo-Mono DACI Grant Budget</vt:lpstr>
      <vt:lpstr>DWR Water Summit</vt:lpstr>
      <vt:lpstr>DWR Grant Solicitation Schedule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Inyo-Mono IRWM Program:  2016 Report</dc:title>
  <dc:creator>Holly Alpert</dc:creator>
  <cp:keywords/>
  <cp:lastModifiedBy>Holly Alpert</cp:lastModifiedBy>
  <cp:revision>4</cp:revision>
  <dcterms:created xsi:type="dcterms:W3CDTF">2017-01-16T21:55:46Z</dcterms:created>
  <dcterms:modified xsi:type="dcterms:W3CDTF">2017-01-23T22:22:36Z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TC102867129990</vt:lpwstr>
  </property>
</Properties>
</file>